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Raleway"/>
      <p:regular r:id="rId12"/>
    </p:embeddedFont>
    <p:embeddedFont>
      <p:font typeface="Raleway"/>
      <p:regular r:id="rId13"/>
    </p:embeddedFont>
    <p:embeddedFont>
      <p:font typeface="Raleway"/>
      <p:regular r:id="rId14"/>
    </p:embeddedFont>
    <p:embeddedFont>
      <p:font typeface="Raleway"/>
      <p:regular r:id="rId15"/>
    </p:embeddedFont>
    <p:embeddedFont>
      <p:font typeface="Roboto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858203"/>
            <a:ext cx="7507724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AI-Powered Collections Strategy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778" y="1781532"/>
            <a:ext cx="774644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Scalable, Ethical, and Impactful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8778" y="2325529"/>
            <a:ext cx="3773448" cy="2902268"/>
          </a:xfrm>
          <a:prstGeom prst="roundRect">
            <a:avLst>
              <a:gd name="adj" fmla="val 28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5947" y="2532698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05947" y="2964418"/>
            <a:ext cx="33591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behavior: missed payments, credit utilization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05947" y="3673078"/>
            <a:ext cx="33591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 and engagement history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05947" y="4381738"/>
            <a:ext cx="3359110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predictions: delinquency risk scores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1774" y="2325529"/>
            <a:ext cx="3773448" cy="2902268"/>
          </a:xfrm>
          <a:prstGeom prst="roundRect">
            <a:avLst>
              <a:gd name="adj" fmla="val 288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78943" y="2532698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Decision Logic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78943" y="2964418"/>
            <a:ext cx="33591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 customers by risk tier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78943" y="3353633"/>
            <a:ext cx="3359110" cy="958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interventions to risk level (education, outreach, restructuring)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8778" y="5427345"/>
            <a:ext cx="7746444" cy="1943933"/>
          </a:xfrm>
          <a:prstGeom prst="roundRect">
            <a:avLst>
              <a:gd name="adj" fmla="val 431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05947" y="5634514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05947" y="6066234"/>
            <a:ext cx="733210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 personalized campaigns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905947" y="6455450"/>
            <a:ext cx="733210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 financial literacy resources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05947" y="6844665"/>
            <a:ext cx="7332107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Flag high-risk accounts for human review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0781"/>
            <a:ext cx="7324487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🔁</a:t>
            </a:r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Learning Loop &amp; Optimization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5561" y="1624132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Feedback Sources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675561" y="2118717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Campaign engagement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5561" y="2494955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Repayment behavior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5561" y="2871192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feedback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8326" y="1624132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Updates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558326" y="2118717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Retrain quarterly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8326" y="2494955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thresholds and segments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58326" y="2871192"/>
            <a:ext cx="640413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fairness and drift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2288738" y="4036695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675561" y="4454009"/>
            <a:ext cx="402621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 customer behavior and engagement metrics</a:t>
            </a:r>
            <a:endParaRPr lang="en-US" sz="15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338" y="3464600"/>
            <a:ext cx="4647724" cy="4647724"/>
          </a:xfrm>
          <a:prstGeom prst="rect">
            <a:avLst/>
          </a:prstGeom>
        </p:spPr>
      </p:pic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63" y="4276904"/>
            <a:ext cx="288727" cy="36099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9928622" y="4036695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Analysis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9928622" y="4454009"/>
            <a:ext cx="402621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feedback and identify improvement opportunities</a:t>
            </a:r>
            <a:endParaRPr lang="en-US" sz="15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338" y="3464600"/>
            <a:ext cx="4647724" cy="4647724"/>
          </a:xfrm>
          <a:prstGeom prst="rect">
            <a:avLst/>
          </a:prstGeom>
        </p:spPr>
      </p:pic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717" y="4672429"/>
            <a:ext cx="288727" cy="3609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928622" y="650533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9928622" y="6922651"/>
            <a:ext cx="402621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Refine models and adjust intervention strategies</a:t>
            </a:r>
            <a:endParaRPr lang="en-US" sz="15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338" y="3464600"/>
            <a:ext cx="4647724" cy="4647724"/>
          </a:xfrm>
          <a:prstGeom prst="rect">
            <a:avLst/>
          </a:prstGeom>
        </p:spPr>
      </p:pic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192" y="6938784"/>
            <a:ext cx="288727" cy="36099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2288738" y="650533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</a:t>
            </a:r>
            <a:endParaRPr lang="en-US" sz="1900" dirty="0"/>
          </a:p>
        </p:txBody>
      </p:sp>
      <p:sp>
        <p:nvSpPr>
          <p:cNvPr id="24" name="Text 16"/>
          <p:cNvSpPr/>
          <p:nvPr/>
        </p:nvSpPr>
        <p:spPr>
          <a:xfrm>
            <a:off x="675561" y="6922651"/>
            <a:ext cx="402621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updated models and monitor performance</a:t>
            </a:r>
            <a:endParaRPr lang="en-US" sz="1500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338" y="3464600"/>
            <a:ext cx="4647724" cy="4647724"/>
          </a:xfrm>
          <a:prstGeom prst="rect">
            <a:avLst/>
          </a:prstGeom>
        </p:spPr>
      </p:pic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9837" y="6543258"/>
            <a:ext cx="288727" cy="360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704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🤖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Role of Agentic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94265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24270" y="462474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888" y="4748451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1084" y="5532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Autonomous Tasks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60224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scoring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51084" y="646461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Campaign triggering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51084" y="69068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Routine follow-ups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4594265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5247442" y="462474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60" y="4748451"/>
            <a:ext cx="340162" cy="4252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74256" y="5532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Human-in-the-Loop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74256" y="60224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Reviewing edge cases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5474256" y="646461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escalations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474256" y="69068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interventions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9640133" y="4594265"/>
            <a:ext cx="4196358" cy="2932748"/>
          </a:xfrm>
          <a:prstGeom prst="roundRect">
            <a:avLst>
              <a:gd name="adj" fmla="val 32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670613" y="4624745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232" y="4748451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97427" y="5532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Governance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9897427" y="602241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Decisions logged and auditable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9897427" y="646461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 override always available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386" y="508397"/>
            <a:ext cx="6128742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🛡️</a:t>
            </a:r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Responsible AI Guardrails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33386" y="1371005"/>
            <a:ext cx="3832622" cy="2475786"/>
          </a:xfrm>
          <a:prstGeom prst="roundRect">
            <a:avLst>
              <a:gd name="adj" fmla="val 3136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25791" y="1563410"/>
            <a:ext cx="554593" cy="554593"/>
          </a:xfrm>
          <a:prstGeom prst="roundRect">
            <a:avLst>
              <a:gd name="adj" fmla="val 16486118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310" y="1684734"/>
            <a:ext cx="249555" cy="3119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25791" y="2302788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Fairness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325791" y="2702481"/>
            <a:ext cx="344781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Behavior-based segmentation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325791" y="3062883"/>
            <a:ext cx="3447812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Bias audits across age, income, location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10150793" y="1371005"/>
            <a:ext cx="3832622" cy="2475786"/>
          </a:xfrm>
          <a:prstGeom prst="roundRect">
            <a:avLst>
              <a:gd name="adj" fmla="val 3136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0343198" y="1563410"/>
            <a:ext cx="554593" cy="554593"/>
          </a:xfrm>
          <a:prstGeom prst="roundRect">
            <a:avLst>
              <a:gd name="adj" fmla="val 16486118"/>
            </a:avLst>
          </a:prstGeom>
          <a:solidFill>
            <a:srgbClr val="1B1B2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717" y="1684734"/>
            <a:ext cx="249555" cy="3119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43198" y="2302788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Explainability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0343198" y="2702481"/>
            <a:ext cx="344781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Transparent scoring logic</a:t>
            </a:r>
            <a:endParaRPr lang="en-US" sz="1450" dirty="0"/>
          </a:p>
        </p:txBody>
      </p:sp>
      <p:sp>
        <p:nvSpPr>
          <p:cNvPr id="15" name="Text 10"/>
          <p:cNvSpPr/>
          <p:nvPr/>
        </p:nvSpPr>
        <p:spPr>
          <a:xfrm>
            <a:off x="10343198" y="3062883"/>
            <a:ext cx="344781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Clear rationale for interventions</a:t>
            </a:r>
            <a:endParaRPr lang="en-US" sz="1450" dirty="0"/>
          </a:p>
        </p:txBody>
      </p:sp>
      <p:sp>
        <p:nvSpPr>
          <p:cNvPr id="16" name="Shape 11"/>
          <p:cNvSpPr/>
          <p:nvPr/>
        </p:nvSpPr>
        <p:spPr>
          <a:xfrm>
            <a:off x="6133386" y="4031575"/>
            <a:ext cx="7850029" cy="2180034"/>
          </a:xfrm>
          <a:prstGeom prst="roundRect">
            <a:avLst>
              <a:gd name="adj" fmla="val 3562"/>
            </a:avLst>
          </a:prstGeom>
          <a:solidFill>
            <a:srgbClr val="E1E1EA"/>
          </a:solidFill>
          <a:ln w="7620">
            <a:solidFill>
              <a:srgbClr val="1B1B27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325791" y="4223980"/>
            <a:ext cx="554593" cy="554593"/>
          </a:xfrm>
          <a:prstGeom prst="roundRect">
            <a:avLst>
              <a:gd name="adj" fmla="val 16486118"/>
            </a:avLst>
          </a:prstGeom>
          <a:solidFill>
            <a:srgbClr val="1B1B27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10" y="4345305"/>
            <a:ext cx="249555" cy="31194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325791" y="4963358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Compliance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325791" y="5363051"/>
            <a:ext cx="746521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GDPR &amp; local data privacy adherence</a:t>
            </a:r>
            <a:endParaRPr lang="en-US" sz="1450" dirty="0"/>
          </a:p>
        </p:txBody>
      </p:sp>
      <p:sp>
        <p:nvSpPr>
          <p:cNvPr id="21" name="Text 15"/>
          <p:cNvSpPr/>
          <p:nvPr/>
        </p:nvSpPr>
        <p:spPr>
          <a:xfrm>
            <a:off x="6325791" y="5723453"/>
            <a:ext cx="7465219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Opt-out and consent tracking</a:t>
            </a:r>
            <a:endParaRPr lang="en-US" sz="1450" dirty="0"/>
          </a:p>
        </p:txBody>
      </p:sp>
      <p:sp>
        <p:nvSpPr>
          <p:cNvPr id="22" name="Text 16"/>
          <p:cNvSpPr/>
          <p:nvPr/>
        </p:nvSpPr>
        <p:spPr>
          <a:xfrm>
            <a:off x="6410682" y="6627376"/>
            <a:ext cx="757273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AI is not just about compliance—it's about building trust and ensuring fair outcomes for all customers while maintaining the highest standards of data protection and transparency.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6133386" y="6419493"/>
            <a:ext cx="22860" cy="1303020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2308" y="864275"/>
            <a:ext cx="5840492" cy="539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📈</a:t>
            </a:r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Expected Business Impact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2308" y="1744623"/>
            <a:ext cx="2508885" cy="561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25%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082308" y="2519243"/>
            <a:ext cx="2508885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Recovery Rate Improvement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82308" y="3153608"/>
            <a:ext cx="2508885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targeting and personalized interventions drive better collection outcomes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8803958" y="1744623"/>
            <a:ext cx="2508885" cy="561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40%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8982789" y="2519243"/>
            <a:ext cx="2151102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Operational Efficiency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803958" y="2887504"/>
            <a:ext cx="2508885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processes reduce manual workload and accelerate decision-making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1525607" y="1744623"/>
            <a:ext cx="2508885" cy="561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60%</a:t>
            </a:r>
            <a:endParaRPr lang="en-US" sz="4400" dirty="0"/>
          </a:p>
        </p:txBody>
      </p:sp>
      <p:sp>
        <p:nvSpPr>
          <p:cNvPr id="11" name="Text 8"/>
          <p:cNvSpPr/>
          <p:nvPr/>
        </p:nvSpPr>
        <p:spPr>
          <a:xfrm>
            <a:off x="11704439" y="2519243"/>
            <a:ext cx="2151102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Satisfaction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25607" y="2887504"/>
            <a:ext cx="2508885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Ethical, personalized approach improves customer relationships and retention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8803958" y="4396502"/>
            <a:ext cx="2508885" cy="561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$2M</a:t>
            </a:r>
            <a:endParaRPr lang="en-US" sz="4400" dirty="0"/>
          </a:p>
        </p:txBody>
      </p:sp>
      <p:sp>
        <p:nvSpPr>
          <p:cNvPr id="14" name="Text 11"/>
          <p:cNvSpPr/>
          <p:nvPr/>
        </p:nvSpPr>
        <p:spPr>
          <a:xfrm>
            <a:off x="8994100" y="5171123"/>
            <a:ext cx="212848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Annual Cost Savings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803958" y="5539383"/>
            <a:ext cx="2508885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Reduced operational costs through intelligent automation and resource optimization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082308" y="6548080"/>
            <a:ext cx="7952184" cy="817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implementation of AI-powered collections strategy delivers measurable business value while maintaining ethical standards and improving customer experience. This comprehensive approach ensures sustainable growth and competitive advantage in the financial services sector.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2025-09-25T14:26:19Z</dcterms:created>
  <dcterms:modified xsi:type="dcterms:W3CDTF">2025-09-25T14:26:19Z</dcterms:modified>
</cp:coreProperties>
</file>